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1" r:id="rId6"/>
    <p:sldId id="274" r:id="rId7"/>
    <p:sldId id="273" r:id="rId8"/>
    <p:sldId id="275" r:id="rId9"/>
    <p:sldId id="265" r:id="rId10"/>
    <p:sldId id="276" r:id="rId11"/>
    <p:sldId id="277" r:id="rId12"/>
    <p:sldId id="278" r:id="rId13"/>
    <p:sldId id="280" r:id="rId14"/>
    <p:sldId id="281" r:id="rId15"/>
    <p:sldId id="283" r:id="rId16"/>
    <p:sldId id="284" r:id="rId17"/>
    <p:sldId id="286" r:id="rId18"/>
    <p:sldId id="287" r:id="rId19"/>
    <p:sldId id="289" r:id="rId20"/>
    <p:sldId id="290" r:id="rId21"/>
    <p:sldId id="293" r:id="rId22"/>
    <p:sldId id="298" r:id="rId23"/>
    <p:sldId id="299" r:id="rId24"/>
    <p:sldId id="322" r:id="rId25"/>
    <p:sldId id="323" r:id="rId26"/>
    <p:sldId id="324" r:id="rId27"/>
    <p:sldId id="325" r:id="rId28"/>
    <p:sldId id="326" r:id="rId29"/>
    <p:sldId id="327" r:id="rId30"/>
    <p:sldId id="329" r:id="rId31"/>
    <p:sldId id="321" r:id="rId32"/>
    <p:sldId id="328" r:id="rId33"/>
    <p:sldId id="330" r:id="rId34"/>
    <p:sldId id="279" r:id="rId3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9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0900D39-E541-45DB-ADB4-970795EE9B1C}" type="datetimeFigureOut">
              <a:rPr lang="zh-TW" altLang="en-US" smtClean="0"/>
              <a:t>2018/9/12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4263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0D39-E541-45DB-ADB4-970795EE9B1C}" type="datetimeFigureOut">
              <a:rPr lang="zh-TW" altLang="en-US" smtClean="0"/>
              <a:t>2018/9/12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3847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0D39-E541-45DB-ADB4-970795EE9B1C}" type="datetimeFigureOut">
              <a:rPr lang="zh-TW" altLang="en-US" smtClean="0"/>
              <a:t>2018/9/12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2563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0D39-E541-45DB-ADB4-970795EE9B1C}" type="datetimeFigureOut">
              <a:rPr lang="zh-TW" altLang="en-US" smtClean="0"/>
              <a:t>2018/9/12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36905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0D39-E541-45DB-ADB4-970795EE9B1C}" type="datetimeFigureOut">
              <a:rPr lang="zh-TW" altLang="en-US" smtClean="0"/>
              <a:t>2018/9/12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4737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0D39-E541-45DB-ADB4-970795EE9B1C}" type="datetimeFigureOut">
              <a:rPr lang="zh-TW" altLang="en-US" smtClean="0"/>
              <a:t>2018/9/12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92729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0D39-E541-45DB-ADB4-970795EE9B1C}" type="datetimeFigureOut">
              <a:rPr lang="zh-TW" altLang="en-US" smtClean="0"/>
              <a:t>2018/9/12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7424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0D39-E541-45DB-ADB4-970795EE9B1C}" type="datetimeFigureOut">
              <a:rPr lang="zh-TW" altLang="en-US" smtClean="0"/>
              <a:t>2018/9/12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10247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0D39-E541-45DB-ADB4-970795EE9B1C}" type="datetimeFigureOut">
              <a:rPr lang="zh-TW" altLang="en-US" smtClean="0"/>
              <a:t>2018/9/12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1733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0D39-E541-45DB-ADB4-970795EE9B1C}" type="datetimeFigureOut">
              <a:rPr lang="zh-TW" altLang="en-US" smtClean="0"/>
              <a:t>2018/9/12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0198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0D39-E541-45DB-ADB4-970795EE9B1C}" type="datetimeFigureOut">
              <a:rPr lang="zh-TW" altLang="en-US" smtClean="0"/>
              <a:t>2018/9/12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4629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0D39-E541-45DB-ADB4-970795EE9B1C}" type="datetimeFigureOut">
              <a:rPr lang="zh-TW" altLang="en-US" smtClean="0"/>
              <a:t>2018/9/12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7087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0D39-E541-45DB-ADB4-970795EE9B1C}" type="datetimeFigureOut">
              <a:rPr lang="zh-TW" altLang="en-US" smtClean="0"/>
              <a:t>2018/9/12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7337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0D39-E541-45DB-ADB4-970795EE9B1C}" type="datetimeFigureOut">
              <a:rPr lang="zh-TW" altLang="en-US" smtClean="0"/>
              <a:t>2018/9/12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7687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0D39-E541-45DB-ADB4-970795EE9B1C}" type="datetimeFigureOut">
              <a:rPr lang="zh-TW" altLang="en-US" smtClean="0"/>
              <a:t>2018/9/12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7561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0D39-E541-45DB-ADB4-970795EE9B1C}" type="datetimeFigureOut">
              <a:rPr lang="zh-TW" altLang="en-US" smtClean="0"/>
              <a:t>2018/9/12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2766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0D39-E541-45DB-ADB4-970795EE9B1C}" type="datetimeFigureOut">
              <a:rPr lang="zh-TW" altLang="en-US" smtClean="0"/>
              <a:t>2018/9/12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4668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0900D39-E541-45DB-ADB4-970795EE9B1C}" type="datetimeFigureOut">
              <a:rPr lang="zh-TW" altLang="en-US" smtClean="0"/>
              <a:t>2018/9/12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34972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962399" y="1543643"/>
            <a:ext cx="7197726" cy="2421464"/>
          </a:xfrm>
        </p:spPr>
        <p:txBody>
          <a:bodyPr>
            <a:normAutofit fontScale="90000"/>
          </a:bodyPr>
          <a:lstStyle/>
          <a:p>
            <a:r>
              <a:rPr lang="zh-TW" altLang="en-US" sz="8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  媒  體  系  統</a:t>
            </a:r>
            <a:r>
              <a:rPr lang="en-US" altLang="zh-TW" sz="53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Multimedia System</a:t>
            </a:r>
            <a:endParaRPr lang="zh-TW" altLang="en-US" sz="67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548724"/>
          </a:xfrm>
        </p:spPr>
        <p:txBody>
          <a:bodyPr>
            <a:noAutofit/>
          </a:bodyPr>
          <a:lstStyle/>
          <a:p>
            <a:r>
              <a:rPr lang="zh-TW" altLang="en-US" sz="32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張家瑋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博士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助理教授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國立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臺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中科技大學資訊工程系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1003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3211C-5903-43E1-A3FD-10283B3E43E2}" type="slidenum">
              <a:rPr lang="en-US" altLang="zh-TW"/>
              <a:pPr/>
              <a:t>10</a:t>
            </a:fld>
            <a:endParaRPr lang="en-US" altLang="zh-TW"/>
          </a:p>
        </p:txBody>
      </p:sp>
      <p:sp>
        <p:nvSpPr>
          <p:cNvPr id="773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線上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7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75104" y="1682497"/>
            <a:ext cx="7872984" cy="1792223"/>
          </a:xfrm>
        </p:spPr>
        <p:txBody>
          <a:bodyPr>
            <a:noAutofit/>
          </a:bodyPr>
          <a:lstStyle/>
          <a:p>
            <a:pPr algn="just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線上遊戲（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Online Game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是最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流行的多媒體遊戲應用，透過網路讓許多人可以一起玩遊戲，藉由視訊與聲光效果的呈現，其吸引力往往令遊戲參與者廢寢忘食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20" y="3474720"/>
            <a:ext cx="6256424" cy="301090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416" y="4196576"/>
            <a:ext cx="4258277" cy="266142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383" y="3223271"/>
            <a:ext cx="4218843" cy="264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4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8C7D6-65E3-4A2D-8D35-088DDABD959F}" type="slidenum">
              <a:rPr lang="en-US" altLang="zh-TW"/>
              <a:pPr/>
              <a:t>11</a:t>
            </a:fld>
            <a:endParaRPr lang="en-US" altLang="zh-TW"/>
          </a:p>
        </p:txBody>
      </p:sp>
      <p:sp>
        <p:nvSpPr>
          <p:cNvPr id="7741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虛擬實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境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7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74520" y="1913467"/>
            <a:ext cx="8092440" cy="1504415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600"/>
              </a:spcAft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所謂的虛擬實境（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Virtual Reality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，簡稱為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VR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）是利用虛擬的外掛軟體或語言，與全球資訊網結合，建立三度空間的物件、景象以及虛擬實境的立體模型，讓您和網路上的景象可以互動溝通，如同身歷其境一般。</a:t>
            </a:r>
          </a:p>
          <a:p>
            <a:pPr>
              <a:spcAft>
                <a:spcPts val="600"/>
              </a:spcAft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目前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的應用已經有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眼鏡、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網頁、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電影院、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虛擬購物商場、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遠距教學、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互動遊戲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等。</a:t>
            </a:r>
          </a:p>
          <a:p>
            <a:endParaRPr lang="en-US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815" y="3369734"/>
            <a:ext cx="6121867" cy="335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59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8C7D6-65E3-4A2D-8D35-088DDABD959F}" type="slidenum">
              <a:rPr lang="en-US" altLang="zh-TW"/>
              <a:pPr/>
              <a:t>12</a:t>
            </a:fld>
            <a:endParaRPr lang="en-US" altLang="zh-TW"/>
          </a:p>
        </p:txBody>
      </p:sp>
      <p:sp>
        <p:nvSpPr>
          <p:cNvPr id="7741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擴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增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實境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7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74520" y="1913467"/>
            <a:ext cx="8092440" cy="1504415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擴增實境（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Augmented Reality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，簡稱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），也有對應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VR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虛擬實境一詞的翻譯稱為實擬虛境，是指透過攝影機影像的位置及角度精算並加上圖像分析技術，讓螢幕上的虛擬世界能夠與現實世界場景進行結合與互動的技術。</a:t>
            </a:r>
            <a:endParaRPr lang="en-US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496" y="3572538"/>
            <a:ext cx="5746487" cy="307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92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F022D-7E1B-49CB-88C2-ACC5829C14E4}" type="slidenum">
              <a:rPr lang="en-US" altLang="zh-TW"/>
              <a:pPr/>
              <a:t>13</a:t>
            </a:fld>
            <a:endParaRPr lang="en-US" altLang="zh-TW"/>
          </a:p>
        </p:txBody>
      </p:sp>
      <p:sp>
        <p:nvSpPr>
          <p:cNvPr id="776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多媒體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物件</a:t>
            </a:r>
          </a:p>
        </p:txBody>
      </p:sp>
      <p:sp>
        <p:nvSpPr>
          <p:cNvPr id="776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48840" y="2142067"/>
            <a:ext cx="7406640" cy="2475653"/>
          </a:xfrm>
        </p:spPr>
        <p:txBody>
          <a:bodyPr>
            <a:norm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多媒體的組成包括文字、影像、聲音、視訊和動畫，不同的物件所使用的資料格式也不一樣，編輯多媒體系統前，對於多媒體資料的標準格式有初步的了解，將有助於多媒體系統的編輯。</a:t>
            </a:r>
          </a:p>
        </p:txBody>
      </p:sp>
    </p:spTree>
    <p:extLst>
      <p:ext uri="{BB962C8B-B14F-4D97-AF65-F5344CB8AC3E}">
        <p14:creationId xmlns:p14="http://schemas.microsoft.com/office/powerpoint/2010/main" val="254615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99B24-FB3A-4300-9079-C91FD5A0B21C}" type="slidenum">
              <a:rPr lang="en-US" altLang="zh-TW"/>
              <a:pPr/>
              <a:t>14</a:t>
            </a:fld>
            <a:endParaRPr lang="en-US" altLang="zh-TW"/>
          </a:p>
        </p:txBody>
      </p:sp>
      <p:sp>
        <p:nvSpPr>
          <p:cNvPr id="7772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7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03821" y="2184739"/>
            <a:ext cx="8762238" cy="1534097"/>
          </a:xfrm>
        </p:spPr>
        <p:txBody>
          <a:bodyPr>
            <a:no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文字可說是多媒體的最基本物件，任何多媒體都少不了文字，因為文字是溝通思想與提供資訊最有效、最直接的方式。</a:t>
            </a: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文字可以做很多樣化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的設定，如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400" dirty="0">
                <a:latin typeface="+mn-ea"/>
              </a:rPr>
              <a:t>字型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2400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字型樣式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大小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2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字型色彩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等，呈現出變化多端的效果，讓人有不同的感受。</a:t>
            </a:r>
          </a:p>
        </p:txBody>
      </p:sp>
      <p:pic>
        <p:nvPicPr>
          <p:cNvPr id="777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228" y="4146487"/>
            <a:ext cx="8353425" cy="137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335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775E9-BEAA-4771-9A23-8AAC65BA2FF1}" type="slidenum">
              <a:rPr lang="en-US" altLang="zh-TW"/>
              <a:pPr/>
              <a:t>15</a:t>
            </a:fld>
            <a:endParaRPr lang="en-US" altLang="zh-TW"/>
          </a:p>
        </p:txBody>
      </p:sp>
      <p:sp>
        <p:nvSpPr>
          <p:cNvPr id="779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常見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文字資料的檔案格式與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說明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79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1" y="2142067"/>
            <a:ext cx="10131425" cy="3280325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AutoNum type="arabicPeriod"/>
            </a:pPr>
            <a:r>
              <a:rPr lang="en-US" altLang="zh-TW" sz="2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TXT</a:t>
            </a:r>
            <a:r>
              <a:rPr lang="zh-TW" altLang="en-US" sz="2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記事本的文件格式，是一種純文字的檔案格式，不包含影像、格式設定等資訊，可以跨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PC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MAC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平台使用，是交換率最高的文字資料檔案格式。</a:t>
            </a:r>
          </a:p>
          <a:p>
            <a:pPr marL="571500" indent="-571500">
              <a:buFont typeface="Wingdings" panose="05000000000000000000" pitchFamily="2" charset="2"/>
              <a:buAutoNum type="arabicPeriod"/>
            </a:pPr>
            <a:r>
              <a:rPr lang="en-US" altLang="zh-TW" sz="2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DOC</a:t>
            </a:r>
            <a:r>
              <a:rPr lang="zh-TW" altLang="en-US" sz="2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Microsoft Word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的預設文件格式，可以儲存文字、文字格式設定、影像、圖表、書籤等資訊，僅能在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Word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中開啟此格式的檔案。</a:t>
            </a:r>
          </a:p>
          <a:p>
            <a:pPr marL="571500" indent="-571500">
              <a:buFont typeface="Wingdings" panose="05000000000000000000" pitchFamily="2" charset="2"/>
              <a:buAutoNum type="arabicPeriod"/>
            </a:pPr>
            <a:r>
              <a:rPr lang="en-US" altLang="zh-TW" sz="2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RTF</a:t>
            </a:r>
            <a:r>
              <a:rPr lang="zh-TW" altLang="en-US" sz="2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WordPad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的預設文件格式，可以儲存文字、文字格式設定等資訊，可以在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WordPad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Word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中開啟此格式的檔案。</a:t>
            </a:r>
          </a:p>
        </p:txBody>
      </p:sp>
    </p:spTree>
    <p:extLst>
      <p:ext uri="{BB962C8B-B14F-4D97-AF65-F5344CB8AC3E}">
        <p14:creationId xmlns:p14="http://schemas.microsoft.com/office/powerpoint/2010/main" val="172976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B2B75-EB06-4176-BA1F-8642485F1254}" type="slidenum">
              <a:rPr lang="en-US" altLang="zh-TW"/>
              <a:pPr/>
              <a:t>16</a:t>
            </a:fld>
            <a:endParaRPr lang="en-US" altLang="zh-TW"/>
          </a:p>
        </p:txBody>
      </p:sp>
      <p:sp>
        <p:nvSpPr>
          <p:cNvPr id="780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影像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8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</a:pP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對於不容易解釋的資料，人們</a:t>
            </a:r>
            <a:r>
              <a:rPr lang="zh-TW" altLang="en-US" sz="26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常以圖形來解釋</a:t>
            </a: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，比較</a:t>
            </a:r>
            <a:r>
              <a:rPr lang="zh-TW" altLang="en-US" sz="26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容易使人了解</a:t>
            </a: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，所謂“一圖解千文”就是這個意思。</a:t>
            </a:r>
          </a:p>
          <a:p>
            <a:pPr algn="just">
              <a:lnSpc>
                <a:spcPct val="90000"/>
              </a:lnSpc>
            </a:pP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在多媒體系統中，影像也是幾乎不可缺少的物件，好的多媒體系統幾乎缺少不了圖形來做點綴，圖形可能用於美化，也可能有其他特殊的涵義，例如：圖形可能代替文字，做為超連結的觸發器、做為功能選單</a:t>
            </a: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等。</a:t>
            </a:r>
          </a:p>
          <a:p>
            <a:pPr algn="just">
              <a:lnSpc>
                <a:spcPct val="90000"/>
              </a:lnSpc>
            </a:pP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影像構成的最基本單位為</a:t>
            </a:r>
            <a:r>
              <a:rPr lang="zh-TW" altLang="en-US" sz="26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像素</a:t>
            </a: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，所以</a:t>
            </a:r>
            <a:r>
              <a:rPr lang="zh-TW" altLang="en-US" sz="26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影像尺寸要用像素</a:t>
            </a: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來表達，例如</a:t>
            </a: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640*480</a:t>
            </a: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像素；而</a:t>
            </a:r>
            <a:r>
              <a:rPr lang="zh-TW" altLang="en-US" sz="26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解析度則是列印或掃描</a:t>
            </a: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時，決定影像輸出或輸入的精密度，例如：</a:t>
            </a: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300</a:t>
            </a: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像素</a:t>
            </a: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英吋。</a:t>
            </a:r>
          </a:p>
        </p:txBody>
      </p:sp>
    </p:spTree>
    <p:extLst>
      <p:ext uri="{BB962C8B-B14F-4D97-AF65-F5344CB8AC3E}">
        <p14:creationId xmlns:p14="http://schemas.microsoft.com/office/powerpoint/2010/main" val="72629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F0AB-4A3C-417D-9263-3008046B52FC}" type="slidenum">
              <a:rPr lang="en-US" altLang="zh-TW"/>
              <a:pPr/>
              <a:t>17</a:t>
            </a:fld>
            <a:endParaRPr lang="en-US" altLang="zh-TW"/>
          </a:p>
        </p:txBody>
      </p:sp>
      <p:sp>
        <p:nvSpPr>
          <p:cNvPr id="7823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常見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影像資料的檔案格式說明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82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zh-TW" sz="21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BMP</a:t>
            </a:r>
            <a:r>
              <a:rPr lang="zh-TW" altLang="en-US" sz="2100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標準的</a:t>
            </a:r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</a:t>
            </a:r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影像檔案格式，此種檔案格式支援</a:t>
            </a:r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RGB</a:t>
            </a:r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、索引色、灰階和點陣圖等色彩模式的影像，幾乎所有的</a:t>
            </a:r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</a:t>
            </a:r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系統上的影像處理軟體，都可以開啟此類型檔案，不過檔案有過大的問題。</a:t>
            </a:r>
          </a:p>
          <a:p>
            <a:pPr>
              <a:lnSpc>
                <a:spcPct val="80000"/>
              </a:lnSpc>
            </a:pPr>
            <a:r>
              <a:rPr lang="en-US" altLang="zh-TW" sz="21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JPEG</a:t>
            </a:r>
            <a:r>
              <a:rPr lang="zh-TW" altLang="en-US" sz="2100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一種</a:t>
            </a:r>
            <a:r>
              <a:rPr lang="zh-TW" altLang="en-US" sz="21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壓縮率很高的檔案格式</a:t>
            </a:r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，具有驚人的檔案減肥能力，一般應用在網頁的製作上。但是</a:t>
            </a:r>
            <a:r>
              <a:rPr lang="zh-TW" altLang="en-US" sz="21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它具有破壞性</a:t>
            </a:r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，在儲存的過程中，會利用人眼對顏色的敏感程度，以減損性的檔案壓縮方式，改變原有的影像（讓人幾乎無法以肉眼察覺出改變），以達到檔案變小的目的，而當開啟</a:t>
            </a:r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JPG</a:t>
            </a:r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格式時，會自動解壓縮。如果是高度壓縮，則影像檔案會變得很小，但是影像的品質也會降低。</a:t>
            </a:r>
          </a:p>
          <a:p>
            <a:pPr>
              <a:lnSpc>
                <a:spcPct val="80000"/>
              </a:lnSpc>
            </a:pPr>
            <a:r>
              <a:rPr lang="en-US" altLang="zh-TW" sz="21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GIF</a:t>
            </a:r>
            <a:r>
              <a:rPr lang="zh-TW" altLang="en-US" sz="2100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此</a:t>
            </a:r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種檔案格式只能儲存</a:t>
            </a:r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256</a:t>
            </a:r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色</a:t>
            </a:r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RGB</a:t>
            </a:r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色階，因此要以此檔案格式儲存前，要先將影像轉成點陣圖、灰階或索引色等色彩模式。此種檔案格式的特色是檔案容量很小，</a:t>
            </a:r>
            <a:r>
              <a:rPr lang="zh-TW" altLang="en-US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而且將</a:t>
            </a:r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檔案存成</a:t>
            </a:r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GIF 89a Export</a:t>
            </a:r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格式</a:t>
            </a:r>
            <a:r>
              <a:rPr lang="zh-TW" altLang="en-US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，還</a:t>
            </a:r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可以支援</a:t>
            </a:r>
            <a:r>
              <a:rPr lang="zh-TW" altLang="en-US" sz="21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透明背景和動畫</a:t>
            </a:r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的特性，所以</a:t>
            </a:r>
            <a:r>
              <a:rPr lang="zh-TW" altLang="en-US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常用於</a:t>
            </a:r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需要明顯線條、色彩單純的圖形，例如：網頁動畫、圖表、漫畫</a:t>
            </a:r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等。</a:t>
            </a:r>
          </a:p>
        </p:txBody>
      </p:sp>
    </p:spTree>
    <p:extLst>
      <p:ext uri="{BB962C8B-B14F-4D97-AF65-F5344CB8AC3E}">
        <p14:creationId xmlns:p14="http://schemas.microsoft.com/office/powerpoint/2010/main" val="357521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35ED7-AC2F-4E21-8B71-8ECBB6A0D909}" type="slidenum">
              <a:rPr lang="en-US" altLang="zh-TW"/>
              <a:pPr/>
              <a:t>18</a:t>
            </a:fld>
            <a:endParaRPr lang="en-US" altLang="zh-TW"/>
          </a:p>
        </p:txBody>
      </p:sp>
      <p:sp>
        <p:nvSpPr>
          <p:cNvPr id="783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常見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影像資料的檔案格式說明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83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1" y="2142067"/>
            <a:ext cx="10131425" cy="2512229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zh-TW" sz="2100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PNG</a:t>
            </a:r>
            <a:r>
              <a:rPr lang="zh-TW" altLang="en-US" sz="21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1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Protable</a:t>
            </a:r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Network Graphics</a:t>
            </a:r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的簡稱，此種檔案格式是因網路盛行所新興的圖檔格式，它可以說是</a:t>
            </a:r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GIF</a:t>
            </a:r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JPEG</a:t>
            </a:r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的結合，既可以使檔案容量變小，而且也支援透明背景的功能，所以漸漸地被網頁製作所應用。</a:t>
            </a:r>
          </a:p>
          <a:p>
            <a:pPr>
              <a:lnSpc>
                <a:spcPct val="80000"/>
              </a:lnSpc>
            </a:pPr>
            <a:r>
              <a:rPr lang="en-US" altLang="zh-TW" sz="21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TIFF</a:t>
            </a:r>
            <a:r>
              <a:rPr lang="zh-TW" altLang="en-US" sz="21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Tagged-Image File Format</a:t>
            </a:r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的簡稱，此種檔案格式應用也蠻廣泛的，而且適用於不同平台和不同軟體，可提供</a:t>
            </a:r>
            <a:r>
              <a:rPr lang="zh-TW" altLang="en-US" sz="21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非破壞性的</a:t>
            </a:r>
            <a:r>
              <a:rPr lang="en-US" altLang="zh-TW" sz="21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LZW</a:t>
            </a:r>
            <a:r>
              <a:rPr lang="zh-TW" altLang="en-US" sz="21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壓縮</a:t>
            </a:r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（並非所有軟體都能接受，需要時才決定是否使用），因此品質較佳，一般影像處理蠻常使用的一種格式</a:t>
            </a:r>
            <a:r>
              <a:rPr lang="zh-TW" altLang="en-US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822" y="4654296"/>
            <a:ext cx="8210550" cy="172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851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38DFE-CAB9-40E5-915D-E218D393D6CE}" type="slidenum">
              <a:rPr lang="en-US" altLang="zh-TW"/>
              <a:pPr/>
              <a:t>19</a:t>
            </a:fld>
            <a:endParaRPr lang="en-US" altLang="zh-TW"/>
          </a:p>
        </p:txBody>
      </p:sp>
      <p:sp>
        <p:nvSpPr>
          <p:cNvPr id="7854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聲音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85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63624" y="1773239"/>
            <a:ext cx="8010144" cy="4560887"/>
          </a:xfrm>
        </p:spPr>
        <p:txBody>
          <a:bodyPr/>
          <a:lstStyle/>
          <a:p>
            <a:pPr algn="just"/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多媒體系統中，聲音也是扮演非常重要的角色，好的多媒體系統通常少不了聲音來做陪襯，有時做為旁白，有時做為背景音樂，全視多媒體系統的需要。</a:t>
            </a:r>
          </a:p>
          <a:p>
            <a:pPr algn="just"/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聲音所使用的標準格式有很多種，不同的編輯需求，可能就需要不同的格式，例如：</a:t>
            </a:r>
          </a:p>
          <a:p>
            <a:pPr lvl="1" algn="just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只要利用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的錄音機，就可以透過麥克風，錄製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WAV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格式的聲音檔案。</a:t>
            </a:r>
          </a:p>
          <a:p>
            <a:pPr lvl="1" algn="just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若想要將聲音檔案縮小，則可以利用音效轉檔工具，將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WAV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檔案轉成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MP3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WMA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等檔案格式。</a:t>
            </a:r>
          </a:p>
        </p:txBody>
      </p:sp>
    </p:spTree>
    <p:extLst>
      <p:ext uri="{BB962C8B-B14F-4D97-AF65-F5344CB8AC3E}">
        <p14:creationId xmlns:p14="http://schemas.microsoft.com/office/powerpoint/2010/main" val="239226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評分標準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28216" y="2142067"/>
            <a:ext cx="9848088" cy="3088301"/>
          </a:xfrm>
        </p:spPr>
        <p:txBody>
          <a:bodyPr>
            <a:normAutofit/>
          </a:bodyPr>
          <a:lstStyle/>
          <a:p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出席率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25%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：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隨機點名，三次未到直接歸 </a:t>
            </a:r>
            <a:r>
              <a:rPr lang="en-US" altLang="zh-TW" sz="40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期中報告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25%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：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提出</a:t>
            </a:r>
            <a:r>
              <a:rPr lang="zh-TW" altLang="en-US" sz="2400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創新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2400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有價值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的多媒體應用計畫書。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期末專案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50%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：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實作期中提出的研究計畫，</a:t>
            </a:r>
            <a:r>
              <a:rPr lang="zh-TW" altLang="en-US" sz="2400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完成度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是重點。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3336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5630D-E272-43FC-B210-BA52955B2C4A}" type="slidenum">
              <a:rPr lang="en-US" altLang="zh-TW"/>
              <a:pPr/>
              <a:t>20</a:t>
            </a:fld>
            <a:endParaRPr lang="en-US" altLang="zh-TW"/>
          </a:p>
        </p:txBody>
      </p:sp>
      <p:sp>
        <p:nvSpPr>
          <p:cNvPr id="786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WAV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檔案格式與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說明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86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773239"/>
            <a:ext cx="8229600" cy="2092325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US" altLang="zh-TW" sz="2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WAV</a:t>
            </a:r>
            <a:r>
              <a:rPr lang="zh-TW" altLang="en-US" sz="2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此種聲音檔案格式是利用波形音樂數位器記錄所聽到的聲音，每個聲音會形成一個波形，從該波形可以得知聲音的頻率、振幅和內容。波形音樂數位器是每隔一秒取樣指定次數（稱為</a:t>
            </a:r>
            <a:r>
              <a:rPr lang="zh-TW" altLang="en-US" sz="2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取樣率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）的聲音波形來擷取聲音，並且還分成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Mono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單音和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Stereo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立體音頻道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864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777" y="3865564"/>
            <a:ext cx="6786563" cy="279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349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A1D8D-3546-4C44-AD1C-51082BB72EA7}" type="slidenum">
              <a:rPr lang="en-US" altLang="zh-TW"/>
              <a:pPr/>
              <a:t>21</a:t>
            </a:fld>
            <a:endParaRPr lang="en-US" altLang="zh-TW"/>
          </a:p>
        </p:txBody>
      </p:sp>
      <p:sp>
        <p:nvSpPr>
          <p:cNvPr id="789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MP3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檔案格式與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說明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8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zh-TW" sz="2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MP3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MPEG Audio Layer 3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的縮寫，屬於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MPEG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Motion Picture Experts Group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）標準之一，是一種採用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MPEG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編碼技術壓縮與解壓縮的聲音檔案格式，可以將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WAV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音樂等檔案壓縮到很小，並且幾乎聽不出與原來的差異，非常適合在網際網路傳輸的應用。</a:t>
            </a:r>
          </a:p>
          <a:p>
            <a:pPr>
              <a:lnSpc>
                <a:spcPct val="8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以一分鐘的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WAV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檔案來說，可以以約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1:10~1:12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的壓縮比例來轉換，所以原來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 MB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WAV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檔案，轉換成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MP3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檔案格式後，檔案只剩下約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 MB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；也就是說您可以將大約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張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專輯的音樂，同時儲存在一片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中。所以</a:t>
            </a:r>
            <a:r>
              <a:rPr lang="zh-TW" altLang="en-US" sz="2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檔案小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zh-TW" altLang="en-US" sz="2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音質佳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MP3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聲音格式的重要特色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1287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D19BB-0801-4EC6-8ED1-1A16C20F7471}" type="slidenum">
              <a:rPr lang="en-US" altLang="zh-TW"/>
              <a:pPr/>
              <a:t>22</a:t>
            </a:fld>
            <a:endParaRPr lang="en-US" altLang="zh-TW"/>
          </a:p>
        </p:txBody>
      </p:sp>
      <p:sp>
        <p:nvSpPr>
          <p:cNvPr id="794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視訊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08177" y="1773238"/>
            <a:ext cx="4197095" cy="4392612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視訊可說是影像和聲音的結合，精彩的多媒體也少不了視訊這個多媒體物件，透過視訊可以提供更豐富且生動的多媒體資源。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513" y="2404566"/>
            <a:ext cx="5082464" cy="342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6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F0233-C0DA-43C4-9CFC-68A63EF02249}" type="slidenum">
              <a:rPr lang="en-US" altLang="zh-TW"/>
              <a:pPr/>
              <a:t>23</a:t>
            </a:fld>
            <a:endParaRPr lang="en-US" altLang="zh-TW"/>
          </a:p>
        </p:txBody>
      </p:sp>
      <p:sp>
        <p:nvSpPr>
          <p:cNvPr id="7956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MPEG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格式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95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18488" y="2142067"/>
            <a:ext cx="8449056" cy="2896277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MPEG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Motion Picture Experts Group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的縮寫，專門應用於動態影像的壓縮，壓縮比最大可達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200:1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以上，而這種標準又分為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MPEG-1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MPEG-2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MPEG-4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en-US" altLang="zh-TW" sz="2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MPEG-4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在畫面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上有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MPEG-2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的高解析度，聲音則支援到</a:t>
            </a:r>
            <a:r>
              <a:rPr lang="en-US" altLang="zh-TW" sz="2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sz="2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聲道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以及</a:t>
            </a:r>
            <a:r>
              <a:rPr lang="en-US" altLang="zh-TW" sz="2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96KHz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的取樣頻率，主要做為行動、無線網路及網路網路上傳輸電影的應用。但</a:t>
            </a:r>
            <a:r>
              <a:rPr lang="zh-TW" altLang="en-US" sz="2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高品質而低流量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所需的代價，就是硬體也要有相當的水準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4733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1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多媒體</a:t>
            </a:r>
            <a: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的影響</a:t>
            </a:r>
          </a:p>
        </p:txBody>
      </p:sp>
      <p:sp>
        <p:nvSpPr>
          <p:cNvPr id="81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多媒體的普及，對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日常生活發生了重大的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影響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82AB-BD7A-49C3-BF27-27B513FAE35E}" type="slidenum">
              <a:rPr lang="en-US" altLang="zh-TW"/>
              <a:pPr/>
              <a:t>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0541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85CF-26D3-454F-A3DB-06F28A84D43D}" type="slidenum">
              <a:rPr lang="en-US" altLang="zh-TW"/>
              <a:pPr/>
              <a:t>25</a:t>
            </a:fld>
            <a:endParaRPr lang="en-US" altLang="zh-TW"/>
          </a:p>
        </p:txBody>
      </p:sp>
      <p:sp>
        <p:nvSpPr>
          <p:cNvPr id="8181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改變通訊的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習慣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18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68880" y="2142067"/>
            <a:ext cx="7562088" cy="3234605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先前人們必須透過電話、傳真、書信或面對面的方式與他人溝通；多媒體盛行後，人們可以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透過智慧型裝置、電腦、網路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攝影機和即時通訊軟體（例如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Facebook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Messenger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WeChat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），與他人在網路上即時語音交談，並能夠看到對方的影像，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而且可以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互相傳遞檔案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社群平台的興起，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Facebook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IG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TWITTER…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改變人們的社交方式以及生活習慣與型態。同時，也產生</a:t>
            </a:r>
            <a:r>
              <a:rPr lang="zh-TW" altLang="en-US" sz="2800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新的媒體傳播管道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以及</a:t>
            </a:r>
            <a:r>
              <a:rPr lang="zh-TW" altLang="en-US" sz="2800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新的社會問題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385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FEC2B-0180-47A3-9DFA-9BE82695EEDB}" type="slidenum">
              <a:rPr lang="en-US" altLang="zh-TW"/>
              <a:pPr/>
              <a:t>26</a:t>
            </a:fld>
            <a:endParaRPr lang="en-US" altLang="zh-TW"/>
          </a:p>
        </p:txBody>
      </p:sp>
      <p:sp>
        <p:nvSpPr>
          <p:cNvPr id="8192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改變購物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習慣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1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31136" y="1959187"/>
            <a:ext cx="7470648" cy="1442381"/>
          </a:xfrm>
        </p:spPr>
        <p:txBody>
          <a:bodyPr>
            <a:no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先前人們必須在實體商店才能購買商品，因為多媒體的盛行，所以現在出現很多電子商務網站，網站上利用文字、影像、視訊等方式介紹商品的內容，讓顧客不用出門也可以在家裡買東西。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922" y="3630622"/>
            <a:ext cx="3516849" cy="303489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513" y="3630622"/>
            <a:ext cx="4635797" cy="24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9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06401-DD9A-4825-9585-718B15281971}" type="slidenum">
              <a:rPr lang="en-US" altLang="zh-TW"/>
              <a:pPr/>
              <a:t>27</a:t>
            </a:fld>
            <a:endParaRPr lang="en-US" altLang="zh-TW"/>
          </a:p>
        </p:txBody>
      </p:sp>
      <p:sp>
        <p:nvSpPr>
          <p:cNvPr id="8202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改變商業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模式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20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59152" y="1904323"/>
            <a:ext cx="7351776" cy="1744133"/>
          </a:xfrm>
        </p:spPr>
        <p:txBody>
          <a:bodyPr>
            <a:no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先前企業主必須透過平面或電視廣告推銷自己的產品，現在則可以利用多媒體的方式，在網路上展示商品，並且可以讓顧客直接在網路下單，配合物流，就可以將訂購的商品送到顧客的手中。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0" y="3712918"/>
            <a:ext cx="3985805" cy="303489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763" y="3708739"/>
            <a:ext cx="4014669" cy="22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42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DE484-ED5C-43DA-A244-8BA5C5ACDF2F}" type="slidenum">
              <a:rPr lang="en-US" altLang="zh-TW"/>
              <a:pPr/>
              <a:t>28</a:t>
            </a:fld>
            <a:endParaRPr lang="en-US" altLang="zh-TW"/>
          </a:p>
        </p:txBody>
      </p:sp>
      <p:sp>
        <p:nvSpPr>
          <p:cNvPr id="8212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改變圖書呈現的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方式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21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91577" y="1845797"/>
            <a:ext cx="8119872" cy="1414949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先前人們都是以印刷的方式來呈現書本的內容，拜多媒體的發達，現今已有廠商正向電子書的目標努力邁進，往後，人們可能會比較常閱讀電子書，而非一般的傳統書籍。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452" y="3556825"/>
            <a:ext cx="568642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54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4A422-F6D7-40AF-9781-F8E7C5CBB41A}" type="slidenum">
              <a:rPr lang="en-US" altLang="zh-TW"/>
              <a:pPr/>
              <a:t>29</a:t>
            </a:fld>
            <a:endParaRPr lang="en-US" altLang="zh-TW"/>
          </a:p>
        </p:txBody>
      </p:sp>
      <p:sp>
        <p:nvSpPr>
          <p:cNvPr id="8222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改變學習的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方式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22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92808" y="1913467"/>
            <a:ext cx="8805546" cy="1085765"/>
          </a:xfrm>
        </p:spPr>
        <p:txBody>
          <a:bodyPr>
            <a:no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先前人們僅能利用傳統多媒體的方式來學習，現在則在多媒體的發達下，老師除了可以利用傳統的多媒體展示教學內容，也可以尋求相關的多媒體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教學來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輔佐，使得教學既生動又活潑。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834" y="3266581"/>
            <a:ext cx="5577393" cy="321509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030446" y="6059487"/>
            <a:ext cx="22660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https://hahow.in/</a:t>
            </a:r>
            <a:endParaRPr lang="zh-TW" altLang="en-US" sz="2000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0858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課程規畫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37518" y="1978090"/>
            <a:ext cx="6879708" cy="43200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第一、二周：介紹多媒體的應用與基礎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第三周：介紹自然語言處理的基礎原理與應用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第四周：介紹電腦視覺的基礎原理與應用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第五周到第八周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：基礎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</a:p>
          <a:p>
            <a:pPr marL="0" indent="0">
              <a:buNone/>
            </a:pPr>
            <a:r>
              <a:rPr lang="zh-TW" altLang="en-US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第九周：期中報告</a:t>
            </a:r>
            <a:endParaRPr lang="en-US" altLang="zh-TW" dirty="0" smtClean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第十、十一周：分群方法與實作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第十二、十三周：分類方法與實作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第十四、十五周：自然語言處理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專案實作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第十六、十七周：電腦視覺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專案實作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第十八周：期末專案</a:t>
            </a:r>
            <a:r>
              <a:rPr lang="en-US" altLang="zh-TW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endParaRPr lang="zh-TW" altLang="en-US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6240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人工智慧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與多媒體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創新的互動與多元應用在這個世代爆發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56971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845E1-B39D-455E-ADA0-6BC804B3A078}" type="slidenum">
              <a:rPr lang="en-US" altLang="zh-TW"/>
              <a:pPr/>
              <a:t>31</a:t>
            </a:fld>
            <a:endParaRPr lang="en-US" altLang="zh-TW"/>
          </a:p>
        </p:txBody>
      </p:sp>
      <p:sp>
        <p:nvSpPr>
          <p:cNvPr id="815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與電腦互動的方式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1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zh-TW" altLang="en-US" sz="2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語音辨識（</a:t>
            </a:r>
            <a:r>
              <a:rPr lang="en-US" altLang="zh-TW" sz="2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Speech Recognition</a:t>
            </a:r>
            <a:r>
              <a:rPr lang="zh-TW" altLang="en-US" sz="2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主要是讓電腦</a:t>
            </a:r>
            <a:r>
              <a:rPr lang="zh-TW" altLang="en-US" sz="2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聽的懂人類說話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的聲音，進而</a:t>
            </a:r>
            <a:r>
              <a:rPr lang="zh-TW" altLang="en-US" sz="2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命令電腦執行相對應的</a:t>
            </a:r>
            <a:r>
              <a:rPr lang="zh-TW" altLang="en-US" sz="2400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動作與回覆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。透過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語音辨識系統，您可以和電腦說話，電腦可以將您所說的話顯示在螢幕或文件中。</a:t>
            </a:r>
          </a:p>
          <a:p>
            <a:pPr>
              <a:spcAft>
                <a:spcPts val="600"/>
              </a:spcAft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成熟的語音辨識系統可以有效</a:t>
            </a:r>
            <a:r>
              <a:rPr lang="zh-TW" altLang="en-US" sz="2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節省人力資源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zh-TW" altLang="en-US" sz="2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成本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，例如：查號台、銀行的一般金融查詢服務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等，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一些家電產品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或是行動裝置上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也逐漸利用語音辨識來提供聲控服務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最大的好處是提供</a:t>
            </a:r>
            <a:r>
              <a:rPr lang="zh-TW" altLang="en-US" sz="2400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更好的使用者體驗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，更自然的互動方式。而人工智慧技術的蓬勃發展，將會使語音助理能</a:t>
            </a:r>
            <a:r>
              <a:rPr lang="zh-TW" altLang="en-US" sz="2400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更像人類的對話模式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8619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845E1-B39D-455E-ADA0-6BC804B3A078}" type="slidenum">
              <a:rPr lang="en-US" altLang="zh-TW"/>
              <a:pPr/>
              <a:t>32</a:t>
            </a:fld>
            <a:endParaRPr lang="en-US" altLang="zh-TW"/>
          </a:p>
        </p:txBody>
      </p:sp>
      <p:sp>
        <p:nvSpPr>
          <p:cNvPr id="815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與電腦互動的方式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15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1" y="2142067"/>
            <a:ext cx="10131425" cy="1268645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endParaRPr lang="zh-TW" altLang="en-US" sz="2400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400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電腦</a:t>
            </a:r>
            <a:r>
              <a:rPr lang="zh-TW" altLang="en-US" sz="2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視覺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是一門研究如何使機器「看」的科學，更進一步的說，就是指用攝影機和電腦代替人眼對目標進行識別、跟蹤和測量等機器視覺，並進一步做圖像處理，用電腦處理成為更適合人眼觀察或傳送給儀器檢測的圖像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129" y="3661591"/>
            <a:ext cx="3928078" cy="294409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679" y="3661591"/>
            <a:ext cx="4675909" cy="269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3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資料科學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2142067"/>
            <a:ext cx="5146886" cy="212131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b="33468"/>
          <a:stretch/>
        </p:blipFill>
        <p:spPr>
          <a:xfrm>
            <a:off x="7518834" y="2142067"/>
            <a:ext cx="3298392" cy="315535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3491" y="3073896"/>
            <a:ext cx="3298392" cy="367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698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Thank you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副標題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8819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Intro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duction of </a:t>
            </a:r>
            <a:b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ultimedia </a:t>
            </a:r>
            <a:r>
              <a:rPr lang="en-US" altLang="zh-TW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ystem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sz="4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多媒體系統</a:t>
            </a: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簡介</a:t>
            </a:r>
          </a:p>
        </p:txBody>
      </p:sp>
    </p:spTree>
    <p:extLst>
      <p:ext uri="{BB962C8B-B14F-4D97-AF65-F5344CB8AC3E}">
        <p14:creationId xmlns:p14="http://schemas.microsoft.com/office/powerpoint/2010/main" val="127566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多媒體 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1782147" y="2142068"/>
            <a:ext cx="8192277" cy="26818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zh-TW" altLang="en-US" sz="2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多媒體（</a:t>
            </a:r>
            <a:r>
              <a:rPr lang="en-US" altLang="zh-TW" sz="2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Multimedia</a:t>
            </a:r>
            <a:r>
              <a:rPr lang="zh-TW" altLang="en-US" sz="2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是將媒體（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Media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）加以整合應用的新觀念。媒體的種類很多，依照媒體的呈現方式，可分為</a:t>
            </a:r>
            <a:r>
              <a:rPr lang="zh-TW" altLang="en-US" sz="2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文字（</a:t>
            </a:r>
            <a:r>
              <a:rPr lang="en-US" altLang="zh-TW" sz="2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Text</a:t>
            </a:r>
            <a:r>
              <a:rPr lang="zh-TW" altLang="en-US" sz="2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）、影像（</a:t>
            </a:r>
            <a:r>
              <a:rPr lang="en-US" altLang="zh-TW" sz="2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Image</a:t>
            </a:r>
            <a:r>
              <a:rPr lang="zh-TW" altLang="en-US" sz="2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）、聲音（</a:t>
            </a:r>
            <a:r>
              <a:rPr lang="en-US" altLang="zh-TW" sz="2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Sound</a:t>
            </a:r>
            <a:r>
              <a:rPr lang="zh-TW" altLang="en-US" sz="2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）、視訊（</a:t>
            </a:r>
            <a:r>
              <a:rPr lang="en-US" altLang="zh-TW" sz="2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Video</a:t>
            </a:r>
            <a:r>
              <a:rPr lang="zh-TW" altLang="en-US" sz="2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）和動畫（</a:t>
            </a:r>
            <a:r>
              <a:rPr lang="en-US" altLang="zh-TW" sz="2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Animation</a:t>
            </a:r>
            <a:r>
              <a:rPr lang="zh-TW" altLang="en-US" sz="2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等元素，而強調整合、具有多元表現方式的媒體就可以稱為多媒體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BD9E0-70DA-462E-890A-5F67E4A26B8E}" type="slidenum">
              <a:rPr lang="en-US" altLang="zh-TW"/>
              <a:pPr/>
              <a:t>5</a:t>
            </a:fld>
            <a:endParaRPr lang="en-US" altLang="zh-TW"/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4657725" y="2357438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TW" altLang="en-US"/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4652963" y="2343150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169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多媒體的定義	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1796469" y="2318265"/>
            <a:ext cx="3988511" cy="363537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同時運用與整合一個以上的媒體來進行資訊的傳播，而媒體的範圍則包含了</a:t>
            </a:r>
            <a:r>
              <a:rPr lang="zh-TW" altLang="en-US" sz="2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文字、影像、音訊、視訊及動畫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等素材」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</a:pP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因此，電視和網際網路所傳遞的資訊，可稱為具有</a:t>
            </a:r>
            <a:r>
              <a:rPr lang="zh-TW" altLang="en-US" sz="2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多媒體特性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的資訊。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67DD-4F94-4740-A7FD-7B79DEE9E311}" type="slidenum">
              <a:rPr lang="en-US" altLang="zh-TW"/>
              <a:pPr/>
              <a:t>6</a:t>
            </a:fld>
            <a:endParaRPr lang="en-US" altLang="zh-TW"/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4800600" y="2133600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TW" altLang="en-US"/>
          </a:p>
        </p:txBody>
      </p:sp>
      <p:pic>
        <p:nvPicPr>
          <p:cNvPr id="2560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847" y="2318266"/>
            <a:ext cx="3635375" cy="363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651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217A2-FC82-4BAD-A9A2-63DFFEEF9CEB}" type="slidenum">
              <a:rPr lang="en-US" altLang="zh-TW"/>
              <a:pPr/>
              <a:t>7</a:t>
            </a:fld>
            <a:endParaRPr lang="en-US" altLang="zh-TW"/>
          </a:p>
        </p:txBody>
      </p:sp>
      <p:sp>
        <p:nvSpPr>
          <p:cNvPr id="7669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常見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的傳播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媒體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6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48657" y="2077422"/>
            <a:ext cx="4236720" cy="390892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常見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的傳播媒體有電視、廣播、網際網路、報紙、雜誌等，其中，</a:t>
            </a:r>
            <a:r>
              <a:rPr lang="zh-TW" altLang="en-US" sz="20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報紙、雜誌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使用平面的文字、圖形來傳達資訊；</a:t>
            </a:r>
            <a:r>
              <a:rPr lang="zh-TW" altLang="en-US" sz="20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廣播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使用聲音來傳達資訊；</a:t>
            </a:r>
            <a:r>
              <a:rPr lang="zh-TW" altLang="en-US" sz="20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電視、網際網路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則可以使用文字、圖形、聲音、影像、動畫和視訊等來傳達訊息。</a:t>
            </a:r>
          </a:p>
          <a:p>
            <a:pPr>
              <a:lnSpc>
                <a:spcPct val="80000"/>
              </a:lnSpc>
              <a:spcAft>
                <a:spcPts val="600"/>
              </a:spcAft>
            </a:pPr>
            <a:endParaRPr lang="en-US" altLang="zh-TW" sz="21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zh-TW" altLang="en-US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具有</a:t>
            </a:r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</a:t>
            </a:r>
            <a:r>
              <a:rPr lang="zh-TW" altLang="en-US" sz="21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音訊</a:t>
            </a:r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zh-TW" altLang="en-US" sz="21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視訊</a:t>
            </a:r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功能的電腦設備越來越普遍，使得電腦能處理的媒體種類越來越多，多媒體的呈現以</a:t>
            </a:r>
            <a:r>
              <a:rPr lang="zh-TW" altLang="en-US" sz="21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電腦</a:t>
            </a:r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為核心，逐漸取代傳統多媒體的功能。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6120737" y="2256896"/>
            <a:ext cx="3909963" cy="3422650"/>
            <a:chOff x="5355335" y="2204789"/>
            <a:chExt cx="3909963" cy="3422650"/>
          </a:xfrm>
        </p:grpSpPr>
        <p:pic>
          <p:nvPicPr>
            <p:cNvPr id="766980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686"/>
            <a:stretch/>
          </p:blipFill>
          <p:spPr bwMode="auto">
            <a:xfrm>
              <a:off x="5355335" y="2204789"/>
              <a:ext cx="1712977" cy="3422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079" r="607"/>
            <a:stretch/>
          </p:blipFill>
          <p:spPr bwMode="auto">
            <a:xfrm>
              <a:off x="7068312" y="2204789"/>
              <a:ext cx="2196986" cy="3422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3173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E3C12-66F3-4417-93C9-111D59BA0BD3}" type="slidenum">
              <a:rPr lang="en-US" altLang="zh-TW"/>
              <a:pPr/>
              <a:t>8</a:t>
            </a:fld>
            <a:endParaRPr lang="en-US" altLang="zh-TW"/>
          </a:p>
        </p:txBody>
      </p:sp>
      <p:sp>
        <p:nvSpPr>
          <p:cNvPr id="1617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多媒體的優勢</a:t>
            </a:r>
            <a:endParaRPr lang="zh-TW" altLang="zh-TW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61796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46959" y="2010218"/>
            <a:ext cx="4512829" cy="450705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317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E33FF-E91A-481F-A6BF-D562B83FC0D0}" type="slidenum">
              <a:rPr lang="en-US" altLang="zh-TW"/>
              <a:pPr/>
              <a:t>9</a:t>
            </a:fld>
            <a:endParaRPr lang="en-US" altLang="zh-TW"/>
          </a:p>
        </p:txBody>
      </p:sp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多媒體與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現代生活 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80097" y="1913468"/>
            <a:ext cx="9302730" cy="1040478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zh-TW" altLang="en-US" sz="20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電腦輔助教學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系統大量運用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了文字、視訊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、聲音、圖片及動畫等媒體素材，對於資訊接收者的視覺與聽覺神經，將造成強烈的刺激與震撼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7812" r="18598"/>
          <a:stretch/>
        </p:blipFill>
        <p:spPr>
          <a:xfrm>
            <a:off x="1280097" y="3273985"/>
            <a:ext cx="4443984" cy="345930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155" y="3273985"/>
            <a:ext cx="4795672" cy="345930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812121" y="2904653"/>
            <a:ext cx="2887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https://tw.voicetube.com</a:t>
            </a:r>
            <a:endParaRPr lang="zh-TW" altLang="en-US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957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體">
  <a:themeElements>
    <a:clrScheme name="天體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天體</Template>
  <TotalTime>236</TotalTime>
  <Words>2477</Words>
  <Application>Microsoft Office PowerPoint</Application>
  <PresentationFormat>寬螢幕</PresentationFormat>
  <Paragraphs>131</Paragraphs>
  <Slides>34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1" baseType="lpstr">
      <vt:lpstr>微軟正黑體</vt:lpstr>
      <vt:lpstr>新細明體</vt:lpstr>
      <vt:lpstr>Arial</vt:lpstr>
      <vt:lpstr>Calibri</vt:lpstr>
      <vt:lpstr>Calibri Light</vt:lpstr>
      <vt:lpstr>Wingdings</vt:lpstr>
      <vt:lpstr>天體</vt:lpstr>
      <vt:lpstr>多  媒  體  系  統Multimedia System</vt:lpstr>
      <vt:lpstr>評分標準</vt:lpstr>
      <vt:lpstr>課程規畫</vt:lpstr>
      <vt:lpstr>Introduction of  multimedia system</vt:lpstr>
      <vt:lpstr>多媒體 </vt:lpstr>
      <vt:lpstr>多媒體的定義 </vt:lpstr>
      <vt:lpstr>常見的傳播媒體</vt:lpstr>
      <vt:lpstr>多媒體的優勢</vt:lpstr>
      <vt:lpstr>多媒體與現代生活 </vt:lpstr>
      <vt:lpstr>線上遊戲</vt:lpstr>
      <vt:lpstr>虛擬實境</vt:lpstr>
      <vt:lpstr>擴增實境</vt:lpstr>
      <vt:lpstr>多媒體物件</vt:lpstr>
      <vt:lpstr>文字</vt:lpstr>
      <vt:lpstr>常見文字資料的檔案格式與說明</vt:lpstr>
      <vt:lpstr>影像</vt:lpstr>
      <vt:lpstr>常見影像資料的檔案格式說明-1</vt:lpstr>
      <vt:lpstr>常見影像資料的檔案格式說明-2</vt:lpstr>
      <vt:lpstr>聲音</vt:lpstr>
      <vt:lpstr>WAV檔案格式與說明</vt:lpstr>
      <vt:lpstr>MP3檔案格式與說明</vt:lpstr>
      <vt:lpstr>視訊</vt:lpstr>
      <vt:lpstr>MPEG檔案格式</vt:lpstr>
      <vt:lpstr>多媒體的影響</vt:lpstr>
      <vt:lpstr>改變通訊的習慣</vt:lpstr>
      <vt:lpstr>改變購物習慣</vt:lpstr>
      <vt:lpstr>改變商業模式</vt:lpstr>
      <vt:lpstr>改變圖書呈現的方式</vt:lpstr>
      <vt:lpstr>改變學習的方式</vt:lpstr>
      <vt:lpstr>人工智慧與多媒體</vt:lpstr>
      <vt:lpstr>與電腦互動的方式</vt:lpstr>
      <vt:lpstr>與電腦互動的方式</vt:lpstr>
      <vt:lpstr>資料科學日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Multimedia System</dc:title>
  <dc:creator>家瑋 張</dc:creator>
  <cp:lastModifiedBy>家瑋 張</cp:lastModifiedBy>
  <cp:revision>125</cp:revision>
  <dcterms:created xsi:type="dcterms:W3CDTF">2018-09-11T14:32:26Z</dcterms:created>
  <dcterms:modified xsi:type="dcterms:W3CDTF">2018-09-12T02:09:45Z</dcterms:modified>
</cp:coreProperties>
</file>